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4" r:id="rId4"/>
    <p:sldId id="258" r:id="rId5"/>
    <p:sldId id="265" r:id="rId6"/>
    <p:sldId id="266" r:id="rId7"/>
    <p:sldId id="267" r:id="rId8"/>
    <p:sldId id="259" r:id="rId9"/>
    <p:sldId id="268" r:id="rId10"/>
    <p:sldId id="260" r:id="rId11"/>
    <p:sldId id="261" r:id="rId12"/>
    <p:sldId id="269" r:id="rId13"/>
    <p:sldId id="270" r:id="rId14"/>
    <p:sldId id="262" r:id="rId15"/>
    <p:sldId id="263" r:id="rId16"/>
  </p:sldIdLst>
  <p:sldSz cx="14630400" cy="8229600"/>
  <p:notesSz cx="8229600" cy="146304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Inter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52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67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92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0554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529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240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924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49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586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67445"/>
            <a:ext cx="7556421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Building a Java Microservice with CRUD, Docker, K8s, &amp; Monitoring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04038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covers building a Java microservice with CRUD operations, containerizing with Docker, deploying on Kubernetes, and adding monitoring for reliability.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38424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 how to transform your Java application into a resilient, observable service.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5365227" y="7732173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EC3DE6"/>
          </a:solidFill>
          <a:ln w="7620">
            <a:solidFill>
              <a:srgbClr val="4D4D51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16781" y="6514743"/>
            <a:ext cx="116919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kern="0" spc="-36" dirty="0">
                <a:solidFill>
                  <a:srgbClr val="4D4D51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ss</a:t>
            </a: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5930175" y="7698241"/>
            <a:ext cx="258151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 smtClean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By: </a:t>
            </a:r>
            <a:r>
              <a:rPr lang="en-US" sz="2200" b="1" kern="0" spc="-36" dirty="0" err="1" smtClean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saurabh</a:t>
            </a:r>
            <a:r>
              <a:rPr lang="en-US" sz="2200" b="1" kern="0" spc="-36" dirty="0" smtClean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2200" b="1" kern="0" spc="-36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sharma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9778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3295" y="2803208"/>
            <a:ext cx="5193030" cy="603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kern="0" spc="-76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Deploying to Kubernetes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7303770" y="3682008"/>
            <a:ext cx="22860" cy="4043720"/>
          </a:xfrm>
          <a:prstGeom prst="roundRect">
            <a:avLst>
              <a:gd name="adj" fmla="val 337744"/>
            </a:avLst>
          </a:prstGeom>
          <a:solidFill>
            <a:srgbClr val="48367C"/>
          </a:solidFill>
          <a:ln/>
        </p:spPr>
      </p:sp>
      <p:sp>
        <p:nvSpPr>
          <p:cNvPr id="5" name="Shape 2"/>
          <p:cNvSpPr/>
          <p:nvPr/>
        </p:nvSpPr>
        <p:spPr>
          <a:xfrm>
            <a:off x="6579930" y="4083963"/>
            <a:ext cx="551378" cy="22860"/>
          </a:xfrm>
          <a:prstGeom prst="roundRect">
            <a:avLst>
              <a:gd name="adj" fmla="val 337744"/>
            </a:avLst>
          </a:prstGeom>
          <a:solidFill>
            <a:srgbClr val="48367C"/>
          </a:solidFill>
          <a:ln/>
        </p:spPr>
      </p:sp>
      <p:sp>
        <p:nvSpPr>
          <p:cNvPr id="6" name="Shape 3"/>
          <p:cNvSpPr/>
          <p:nvPr/>
        </p:nvSpPr>
        <p:spPr>
          <a:xfrm>
            <a:off x="7108448" y="3888700"/>
            <a:ext cx="413504" cy="413504"/>
          </a:xfrm>
          <a:prstGeom prst="roundRect">
            <a:avLst>
              <a:gd name="adj" fmla="val 1867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170420" y="3914477"/>
            <a:ext cx="289441" cy="361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kern="0" spc="-4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3983474" y="3865721"/>
            <a:ext cx="241268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850" b="1" kern="0" spc="-38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Deployment YAML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43295" y="4277439"/>
            <a:ext cx="5752862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 replicas, container image, and ports.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7499092" y="5002887"/>
            <a:ext cx="551378" cy="22860"/>
          </a:xfrm>
          <a:prstGeom prst="roundRect">
            <a:avLst>
              <a:gd name="adj" fmla="val 337744"/>
            </a:avLst>
          </a:prstGeom>
          <a:solidFill>
            <a:srgbClr val="48367C"/>
          </a:solidFill>
          <a:ln/>
        </p:spPr>
      </p:sp>
      <p:sp>
        <p:nvSpPr>
          <p:cNvPr id="11" name="Shape 8"/>
          <p:cNvSpPr/>
          <p:nvPr/>
        </p:nvSpPr>
        <p:spPr>
          <a:xfrm>
            <a:off x="7108448" y="4807625"/>
            <a:ext cx="413504" cy="413504"/>
          </a:xfrm>
          <a:prstGeom prst="roundRect">
            <a:avLst>
              <a:gd name="adj" fmla="val 1867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170420" y="4833402"/>
            <a:ext cx="289441" cy="361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kern="0" spc="-4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8234243" y="4784646"/>
            <a:ext cx="241268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kern="0" spc="-38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Service YAML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8234243" y="5196364"/>
            <a:ext cx="5752862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Expose deployment using LoadBalancer or NodePort.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579930" y="5830014"/>
            <a:ext cx="551378" cy="22860"/>
          </a:xfrm>
          <a:prstGeom prst="roundRect">
            <a:avLst>
              <a:gd name="adj" fmla="val 337744"/>
            </a:avLst>
          </a:prstGeom>
          <a:solidFill>
            <a:srgbClr val="48367C"/>
          </a:solidFill>
          <a:ln/>
        </p:spPr>
      </p:sp>
      <p:sp>
        <p:nvSpPr>
          <p:cNvPr id="16" name="Shape 13"/>
          <p:cNvSpPr/>
          <p:nvPr/>
        </p:nvSpPr>
        <p:spPr>
          <a:xfrm>
            <a:off x="7108448" y="5634752"/>
            <a:ext cx="413504" cy="413504"/>
          </a:xfrm>
          <a:prstGeom prst="roundRect">
            <a:avLst>
              <a:gd name="adj" fmla="val 1867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170420" y="5660529"/>
            <a:ext cx="289441" cy="361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kern="0" spc="-4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3983474" y="5611773"/>
            <a:ext cx="241268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850" b="1" kern="0" spc="-38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Deploy &amp; Verify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643295" y="6023491"/>
            <a:ext cx="5752862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 manifests with kubectl and check pods/services status.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7499092" y="6657142"/>
            <a:ext cx="551378" cy="22860"/>
          </a:xfrm>
          <a:prstGeom prst="roundRect">
            <a:avLst>
              <a:gd name="adj" fmla="val 337744"/>
            </a:avLst>
          </a:prstGeom>
          <a:solidFill>
            <a:srgbClr val="48367C"/>
          </a:solidFill>
          <a:ln/>
        </p:spPr>
      </p:sp>
      <p:sp>
        <p:nvSpPr>
          <p:cNvPr id="21" name="Shape 18"/>
          <p:cNvSpPr/>
          <p:nvPr/>
        </p:nvSpPr>
        <p:spPr>
          <a:xfrm>
            <a:off x="7108448" y="6461879"/>
            <a:ext cx="413504" cy="413504"/>
          </a:xfrm>
          <a:prstGeom prst="roundRect">
            <a:avLst>
              <a:gd name="adj" fmla="val 1867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7170420" y="6487656"/>
            <a:ext cx="289441" cy="361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kern="0" spc="-4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250" dirty="0"/>
          </a:p>
        </p:txBody>
      </p:sp>
      <p:sp>
        <p:nvSpPr>
          <p:cNvPr id="23" name="Text 20"/>
          <p:cNvSpPr/>
          <p:nvPr/>
        </p:nvSpPr>
        <p:spPr>
          <a:xfrm>
            <a:off x="8234243" y="6438900"/>
            <a:ext cx="241268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kern="0" spc="-38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Test Access</a:t>
            </a:r>
            <a:endParaRPr lang="en-US" sz="1850" dirty="0"/>
          </a:p>
        </p:txBody>
      </p:sp>
      <p:sp>
        <p:nvSpPr>
          <p:cNvPr id="24" name="Text 21"/>
          <p:cNvSpPr/>
          <p:nvPr/>
        </p:nvSpPr>
        <p:spPr>
          <a:xfrm>
            <a:off x="8234243" y="6850618"/>
            <a:ext cx="5752862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external IP or NodePort to reach the microservice.</a:t>
            </a:r>
            <a:endParaRPr lang="en-US"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27315"/>
            <a:ext cx="897671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Configuring MySQL in Kubernetes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638550"/>
            <a:ext cx="284559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MySQL Deployment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237434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YAML for MySQL pod, services, and PV for persistence.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638550"/>
            <a:ext cx="2845594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Environment Variables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4200406" y="4609505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Set root password and database name securely for container.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638550"/>
            <a:ext cx="284559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Service Connectivity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7607022" y="4237434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Java app connects to MySQL via Kubernetes service endpoint.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638550"/>
            <a:ext cx="284559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Persistence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11013638" y="4237434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PersistentVolumes to retain data beyond pod lifecycle.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38732"/>
            <a:ext cx="844391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Deploying to Kubernetes (Part 2)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5223153"/>
            <a:ext cx="4196358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45758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Scale Replicas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28224" y="5965746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Adjust deployment size on demand.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223153"/>
            <a:ext cx="4196358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545758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Rolling Updates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5451396" y="5965746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new versions without downtime.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223153"/>
            <a:ext cx="4196358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545758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Health Checks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9874568" y="5965746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liveness and readiness probes for reliability.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002713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3368"/>
            <a:ext cx="1071264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Build, Deploy &amp; Monitoring Microservice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1601986" y="409670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Build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604861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Write code, manage dependencies, and containerize application.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1411" y="422683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kern="0" spc="-3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87047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Deploy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9937790" y="337863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Kubernetes to run containers efficiently at scale.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70307" y="3275767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kern="0" spc="-3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32304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Monitor</a:t>
            </a:r>
            <a:endParaRPr lang="en-US" sz="2300" dirty="0"/>
          </a:p>
        </p:txBody>
      </p:sp>
      <p:sp>
        <p:nvSpPr>
          <p:cNvPr id="12" name="Text 8"/>
          <p:cNvSpPr/>
          <p:nvPr/>
        </p:nvSpPr>
        <p:spPr>
          <a:xfrm>
            <a:off x="9937790" y="583120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Collect metrics and visualize with Prometheus and Grafana.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94533" y="600194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kern="0" spc="-3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650" dirty="0"/>
          </a:p>
        </p:txBody>
      </p:sp>
    </p:spTree>
    <p:extLst>
      <p:ext uri="{BB962C8B-B14F-4D97-AF65-F5344CB8AC3E}">
        <p14:creationId xmlns:p14="http://schemas.microsoft.com/office/powerpoint/2010/main" val="2675254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7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6875" y="563166"/>
            <a:ext cx="7710249" cy="1344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kern="0" spc="-85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Setting Up Monitoring with Prometheus &amp; Grafana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16875" y="2214563"/>
            <a:ext cx="7710249" cy="1211342"/>
          </a:xfrm>
          <a:prstGeom prst="roundRect">
            <a:avLst>
              <a:gd name="adj" fmla="val 710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29283" y="2426970"/>
            <a:ext cx="2688312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kern="0" spc="-42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Deploy Prometheus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29283" y="2885837"/>
            <a:ext cx="728543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Helm charts or manifests to run on Kubernetes.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16875" y="3630692"/>
            <a:ext cx="7710249" cy="1211342"/>
          </a:xfrm>
          <a:prstGeom prst="roundRect">
            <a:avLst>
              <a:gd name="adj" fmla="val 710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29283" y="3843099"/>
            <a:ext cx="2688312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kern="0" spc="-42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Configure Metrics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929283" y="4301966"/>
            <a:ext cx="728543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 /actuator/prometheus endpoint in Java microservice.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16875" y="5046821"/>
            <a:ext cx="7710249" cy="1211342"/>
          </a:xfrm>
          <a:prstGeom prst="roundRect">
            <a:avLst>
              <a:gd name="adj" fmla="val 710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29283" y="5259229"/>
            <a:ext cx="2688312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kern="0" spc="-42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Deploy Grafana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29283" y="5718096"/>
            <a:ext cx="728543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Setup Grafana with Prometheus as data source for visualization.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6875" y="6462951"/>
            <a:ext cx="7710249" cy="1211342"/>
          </a:xfrm>
          <a:prstGeom prst="roundRect">
            <a:avLst>
              <a:gd name="adj" fmla="val 710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29283" y="6675358"/>
            <a:ext cx="2688312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kern="0" spc="-42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Create Dashboards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929283" y="7134225"/>
            <a:ext cx="728543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request latency, error rates, CPU, and memory usage.</a:t>
            </a:r>
            <a:endParaRPr lang="en-US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95388"/>
            <a:ext cx="644723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 &amp; Next Steps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2279809"/>
            <a:ext cx="170021" cy="1233964"/>
          </a:xfrm>
          <a:prstGeom prst="roundRect">
            <a:avLst>
              <a:gd name="adj" fmla="val 5603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90373" y="227980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Review Workflow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790373" y="2787968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Java microservice to Docker, K8s deployment, and monitoring setup.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3740587"/>
            <a:ext cx="170021" cy="871061"/>
          </a:xfrm>
          <a:prstGeom prst="roundRect">
            <a:avLst>
              <a:gd name="adj" fmla="val 5603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30534" y="374058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Enable Scaling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7130534" y="4248745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Horizontal Pod Autoscaling in Kubernetes cluster.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4838462"/>
            <a:ext cx="170021" cy="871061"/>
          </a:xfrm>
          <a:prstGeom prst="roundRect">
            <a:avLst>
              <a:gd name="adj" fmla="val 5603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70815" y="483846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Automate CI/CD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7470815" y="5346621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build, test, and deployment automation pipelines.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300913" y="5936337"/>
            <a:ext cx="170021" cy="871061"/>
          </a:xfrm>
          <a:prstGeom prst="roundRect">
            <a:avLst>
              <a:gd name="adj" fmla="val 5603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811095" y="593633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Enhance Monitoring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7811095" y="6444496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distributed tracing tools like Jaeger or Zipkin.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7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9015" y="541377"/>
            <a:ext cx="7765971" cy="1291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kern="0" spc="-8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Defining the Microservice &amp; Database Schema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89015" y="2128480"/>
            <a:ext cx="7765971" cy="1164669"/>
          </a:xfrm>
          <a:prstGeom prst="roundRect">
            <a:avLst>
              <a:gd name="adj" fmla="val 709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93445" y="2332911"/>
            <a:ext cx="2583775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4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Microservice Purpose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893445" y="2773918"/>
            <a:ext cx="7357110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kern="0" spc="-3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a "Product Catalog" service managing products and inventory.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689015" y="3489960"/>
            <a:ext cx="7765971" cy="1164669"/>
          </a:xfrm>
          <a:prstGeom prst="roundRect">
            <a:avLst>
              <a:gd name="adj" fmla="val 709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93445" y="3694390"/>
            <a:ext cx="2583775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4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Technology Stack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893445" y="4135398"/>
            <a:ext cx="7357110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kern="0" spc="-3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Spring Boot, MySQL, JPA/Hibernate for ORM and data management.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89015" y="4851440"/>
            <a:ext cx="7765971" cy="1479471"/>
          </a:xfrm>
          <a:prstGeom prst="roundRect">
            <a:avLst>
              <a:gd name="adj" fmla="val 558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93445" y="5055870"/>
            <a:ext cx="2583775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4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Database Schema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893445" y="5496878"/>
            <a:ext cx="7357110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kern="0" spc="-3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product_id (INT PK), name (VARCHAR), description (TEXT), price (DECIMAL), quantity (INT).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89015" y="6527721"/>
            <a:ext cx="7765971" cy="1164669"/>
          </a:xfrm>
          <a:prstGeom prst="roundRect">
            <a:avLst>
              <a:gd name="adj" fmla="val 709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93445" y="6732151"/>
            <a:ext cx="2583775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4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Spring Initializr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893445" y="7173158"/>
            <a:ext cx="7357110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kern="0" spc="-3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dependencies: Web, Data JPA, MySQL Driver.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93833"/>
            <a:ext cx="1165800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Building the Java Microservice: Project Setup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40506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Technologies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003953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Spring Boot, Spring Data JPA, and MySQL form the core technology stack.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0506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Structure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5332928" y="400395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defines data objects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2928" y="444615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Repository handles data access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488834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Service encapsulates business logic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569345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Controller manages API endpoints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872067" y="340506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Dependencies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9872067" y="4003953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Maven or Gradle manage third-party libraries efficiently.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4054071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03214"/>
            <a:ext cx="130428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Implementing CRUD Operations with Spring Data JPA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95870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Entity &amp; Repository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55759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 </a:t>
            </a:r>
            <a:r>
              <a:rPr lang="en-US" sz="1750" b="1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entity annotated for MySQL mapping.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12456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</a:t>
            </a:r>
            <a:r>
              <a:rPr lang="en-US" sz="1750" b="1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ProductRepository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extending JpaRepository.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95870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REST Endpoints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7599521" y="455759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POST /products - Create product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9997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 /products/{id} - Read product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44199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PUT /products/{id} - Update product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8841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DELETE /products/{id} - Delete product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9793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Implementing CRUD Operations with MySQL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36817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681770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530906" y="4189928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Defines data entities like `Product` with clear fields.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6817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22583" y="3681770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Repository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5422583" y="418992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Spring Data JPA simplifies database CRUD interactions.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7606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76060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Service &amp; Controller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530906" y="626876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Business logic handled by service; REST endpoints are exposed.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372669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7000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Testing and Validation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56747" y="3341489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7017306" y="3309580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Unit Testing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7017306" y="381773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Mock dependencies and verify individual logic pieces.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48424" y="3341489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10908983" y="3309580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Integration Testing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10908983" y="381773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 full system interactions with MySQL database.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38841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56747" y="5420320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7017306" y="538841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Validation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7017306" y="58965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data integrity and handle exceptions gracefully.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45111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25717"/>
            <a:ext cx="733008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Dockerizing the Application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3010138"/>
            <a:ext cx="170021" cy="871061"/>
          </a:xfrm>
          <a:prstGeom prst="roundRect">
            <a:avLst>
              <a:gd name="adj" fmla="val 5603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90373" y="301013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Create Dockerfile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790373" y="3518297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Specify base image and app dependencies.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4108013"/>
            <a:ext cx="170021" cy="871061"/>
          </a:xfrm>
          <a:prstGeom prst="roundRect">
            <a:avLst>
              <a:gd name="adj" fmla="val 5603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30534" y="410801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Build Image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7130534" y="4616172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docker build command for creating the image.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205889"/>
            <a:ext cx="170021" cy="871061"/>
          </a:xfrm>
          <a:prstGeom prst="roundRect">
            <a:avLst>
              <a:gd name="adj" fmla="val 5603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70815" y="520588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Test &amp; Push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7470815" y="5714048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Run container locally and push to registry.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411463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30448"/>
            <a:ext cx="720804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Containerizing with Docker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207002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56747" y="2101929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7017306" y="207002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Dockerfile Creation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7017306" y="257817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OpenJDK base, copy jar, define entrypoint.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342304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56747" y="3454956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7017306" y="342304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Build &amp; Run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7017306" y="393120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image with `docker build -t product-catalog:latest .`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017306" y="443019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Run container mapping port 8080.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52750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56747" y="5306973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5" name="Text 12"/>
          <p:cNvSpPr/>
          <p:nvPr/>
        </p:nvSpPr>
        <p:spPr>
          <a:xfrm>
            <a:off x="7017306" y="527506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.dockerignore Use</a:t>
            </a:r>
            <a:endParaRPr lang="en-US" sz="2300" dirty="0"/>
          </a:p>
        </p:txBody>
      </p:sp>
      <p:sp>
        <p:nvSpPr>
          <p:cNvPr id="16" name="Text 13"/>
          <p:cNvSpPr/>
          <p:nvPr/>
        </p:nvSpPr>
        <p:spPr>
          <a:xfrm>
            <a:off x="7017306" y="578322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Exclude unnecessary files like `.git` and `target`.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0190" y="662809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6356747" y="6659999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800" dirty="0"/>
          </a:p>
        </p:txBody>
      </p:sp>
      <p:sp>
        <p:nvSpPr>
          <p:cNvPr id="19" name="Text 16"/>
          <p:cNvSpPr/>
          <p:nvPr/>
        </p:nvSpPr>
        <p:spPr>
          <a:xfrm>
            <a:off x="7017306" y="66280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Verify Access</a:t>
            </a:r>
            <a:endParaRPr lang="en-US" sz="2300" dirty="0"/>
          </a:p>
        </p:txBody>
      </p:sp>
      <p:sp>
        <p:nvSpPr>
          <p:cNvPr id="20" name="Text 17"/>
          <p:cNvSpPr/>
          <p:nvPr/>
        </p:nvSpPr>
        <p:spPr>
          <a:xfrm>
            <a:off x="7017306" y="713624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 API endpoints via `localhost:8080` in browser or Postman.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59073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Deploying to Kubernetes (Part 1)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98775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21456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Create YAML Files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7754422" y="372272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 deployment replicas and service details.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348639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57545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Deploy Application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7754422" y="5083612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 YAML using kubectl commands.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70952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93633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Expose Service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7754422" y="644449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LoadBalancer or NodePort for access.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653095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745</Words>
  <Application>Microsoft Office PowerPoint</Application>
  <PresentationFormat>Custom</PresentationFormat>
  <Paragraphs>150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Petrona Bold</vt:lpstr>
      <vt:lpstr>Inter Medium</vt:lpstr>
      <vt:lpstr>Arial</vt:lpstr>
      <vt:lpstr>Inter Bold</vt:lpstr>
      <vt:lpstr>Calibri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account</cp:lastModifiedBy>
  <cp:revision>4</cp:revision>
  <dcterms:created xsi:type="dcterms:W3CDTF">2025-04-28T11:42:14Z</dcterms:created>
  <dcterms:modified xsi:type="dcterms:W3CDTF">2025-04-28T11:56:07Z</dcterms:modified>
</cp:coreProperties>
</file>